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6858000" cx="9144000"/>
  <p:notesSz cx="6858000" cy="9144000"/>
  <p:embeddedFontLst>
    <p:embeddedFont>
      <p:font typeface="PT Sans Narrow"/>
      <p:regular r:id="rId45"/>
      <p:bold r:id="rId46"/>
    </p:embeddedFont>
    <p:embeddedFont>
      <p:font typeface="Open Sans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PTSansNarrow-bold.fntdata"/><Relationship Id="rId45" Type="http://schemas.openxmlformats.org/officeDocument/2006/relationships/font" Target="fonts/PTSansNarrow-regular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48" Type="http://schemas.openxmlformats.org/officeDocument/2006/relationships/font" Target="fonts/OpenSans-bold.fntdata"/><Relationship Id="rId47" Type="http://schemas.openxmlformats.org/officeDocument/2006/relationships/font" Target="fonts/OpenSans-regular.fntdata"/><Relationship Id="rId49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4c7baeb60_0_1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4c7baeb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219a8c10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219a8c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9219a8c10_0_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39219a8c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219a8c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Google Shape;210;g39219a8c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4c7baeb60_0_2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4c7baeb60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99aa98edd_0_118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99aa98ed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99911d47_0_5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999911d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99911d47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99911d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999911d47_0_1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999911d47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99aa98edd_0_71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99aa98ed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5c9f0b29_15_6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5c9f0b29_1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9aa98edd_0_46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99aa98edd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99aa98edd_0_55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99aa98ed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9036da232_1_23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9036da232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99aa98edd_0_61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99aa98edd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9036da232_1_6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9036da232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99aa98edd_0_2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99aa98e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36f75c3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8" name="Google Shape;318;g3936f75c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4c7baeb60_2_7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4c7baeb60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9aa98edd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9aa98e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949f8d8a6_137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949f8d8a6_1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5c9f0b29_15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5c9f0b29_1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36f75c35_0_12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36f75c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c7baeb60_2_8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c7baeb60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998794743_21_5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998794743_2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998794743_21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99879474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998794743_21_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3998794743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998794743_21_8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998794743_2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936f75c35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936f75c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998794743_21_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998794743_2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98794743_21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998794743_2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6" name="Google Shape;406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12dfa4ce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g312dfa4c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4c7baeb60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4c7baeb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c7baeb60_0_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c7baeb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c7baeb6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g34c7bae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34c7baeb60_0_1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34c7baeb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3" y="4211001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3" y="1362665"/>
            <a:ext cx="7136667" cy="203193"/>
            <a:chOff x="1346427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7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7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0" y="5292000"/>
            <a:ext cx="7136667" cy="203193"/>
            <a:chOff x="1346434" y="3969087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4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4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2335684"/>
            <a:ext cx="7136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800051"/>
            <a:ext cx="48704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311700" y="1739800"/>
            <a:ext cx="8520599" cy="20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994200"/>
            <a:ext cx="8520599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6727600"/>
            <a:ext cx="9144000" cy="130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3429200"/>
            <a:ext cx="9144000" cy="3428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688233"/>
            <a:ext cx="39998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688233"/>
            <a:ext cx="39998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701800"/>
            <a:ext cx="5613599" cy="545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6233"/>
            <a:ext cx="4045199" cy="223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635832"/>
            <a:ext cx="4045199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5640966"/>
            <a:ext cx="5998800" cy="79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Relationship Id="rId4" Type="http://schemas.openxmlformats.org/officeDocument/2006/relationships/image" Target="../media/image14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jpg"/><Relationship Id="rId4" Type="http://schemas.openxmlformats.org/officeDocument/2006/relationships/image" Target="../media/image17.png"/><Relationship Id="rId5" Type="http://schemas.openxmlformats.org/officeDocument/2006/relationships/image" Target="../media/image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jpg"/><Relationship Id="rId4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drive/folders/1mCsY5LEsgCnc0Txv0rpAUhKVPWVkbw5I?usp=sharing" TargetMode="External"/><Relationship Id="rId4" Type="http://schemas.openxmlformats.org/officeDocument/2006/relationships/hyperlink" Target="https://drive.google.com/file/d/1tpW7ZVNosXsIAWu8-f5EpwtF3ls3pb79/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soumith/ganhacks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github.com/nagadomi/lbpcascade_animeface" TargetMode="External"/><Relationship Id="rId4" Type="http://schemas.openxmlformats.org/officeDocument/2006/relationships/hyperlink" Target="https://github.com/mldsta/gan-baseline" TargetMode="External"/><Relationship Id="rId5" Type="http://schemas.openxmlformats.org/officeDocument/2006/relationships/hyperlink" Target="https://github.com/nagadomi/lbpcascade_animeface" TargetMode="Externa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1004150" y="2107084"/>
            <a:ext cx="7136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</a:t>
            </a:r>
            <a:r>
              <a:rPr lang="zh-TW"/>
              <a:t>LDS</a:t>
            </a: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b="1" i="0" lang="zh-TW" sz="5400" u="none" cap="none" strike="noStrike">
                <a:solidFill>
                  <a:srgbClr val="66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HW</a:t>
            </a:r>
            <a:r>
              <a:rPr lang="zh-TW">
                <a:solidFill>
                  <a:srgbClr val="660000"/>
                </a:solidFill>
              </a:rPr>
              <a:t>3-1</a:t>
            </a:r>
            <a:endParaRPr b="1" i="0" sz="5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2137225" y="3800051"/>
            <a:ext cx="48704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TAs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zh-TW">
                <a:solidFill>
                  <a:srgbClr val="0C343D"/>
                </a:solidFill>
              </a:rPr>
              <a:t>ntu.mldsta</a:t>
            </a: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@gmail.com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HW3-1: Image Generation </a:t>
            </a:r>
            <a:r>
              <a:rPr lang="zh-TW" sz="1400"/>
              <a:t>2</a:t>
            </a:r>
            <a:r>
              <a:rPr lang="zh-TW" sz="1400"/>
              <a:t>/2</a:t>
            </a:r>
            <a:endParaRPr/>
          </a:p>
        </p:txBody>
      </p:sp>
      <p:sp>
        <p:nvSpPr>
          <p:cNvPr id="183" name="Google Shape;183;p3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4" name="Google Shape;184;p34"/>
          <p:cNvSpPr/>
          <p:nvPr/>
        </p:nvSpPr>
        <p:spPr>
          <a:xfrm>
            <a:off x="1084650" y="2981538"/>
            <a:ext cx="1957800" cy="8949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Anime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Generative Model</a:t>
            </a:r>
            <a:endParaRPr b="1" sz="1600"/>
          </a:p>
        </p:txBody>
      </p:sp>
      <p:sp>
        <p:nvSpPr>
          <p:cNvPr id="185" name="Google Shape;185;p34"/>
          <p:cNvSpPr/>
          <p:nvPr/>
        </p:nvSpPr>
        <p:spPr>
          <a:xfrm>
            <a:off x="3374375" y="3261313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4"/>
          <p:cNvPicPr preferRelativeResize="0"/>
          <p:nvPr/>
        </p:nvPicPr>
        <p:blipFill rotWithShape="1">
          <a:blip r:embed="rId3">
            <a:alphaModFix/>
          </a:blip>
          <a:srcRect b="0" l="51250" r="0" t="0"/>
          <a:stretch/>
        </p:blipFill>
        <p:spPr>
          <a:xfrm>
            <a:off x="4364800" y="1949975"/>
            <a:ext cx="3259824" cy="34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</a:t>
            </a:r>
            <a:r>
              <a:rPr lang="zh-TW"/>
              <a:t> </a:t>
            </a:r>
            <a:r>
              <a:rPr lang="zh-TW" sz="1400"/>
              <a:t>1/2</a:t>
            </a:r>
            <a:endParaRPr sz="1400"/>
          </a:p>
        </p:txBody>
      </p:sp>
      <p:sp>
        <p:nvSpPr>
          <p:cNvPr id="192" name="Google Shape;192;p35"/>
          <p:cNvSpPr txBox="1"/>
          <p:nvPr>
            <p:ph idx="1" type="body"/>
          </p:nvPr>
        </p:nvSpPr>
        <p:spPr>
          <a:xfrm>
            <a:off x="311700" y="1459824"/>
            <a:ext cx="8520600" cy="4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Anime dataset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193" name="Google Shape;19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74" y="2067788"/>
            <a:ext cx="6353733" cy="36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5"/>
          <p:cNvSpPr txBox="1"/>
          <p:nvPr/>
        </p:nvSpPr>
        <p:spPr>
          <a:xfrm>
            <a:off x="2478575" y="5739875"/>
            <a:ext cx="5781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http://konachan.net/post/show/239400/aikatsu-clouds-flowers-hikami_sumire-hiten_goane_r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95" name="Google Shape;195;p35"/>
          <p:cNvSpPr txBox="1"/>
          <p:nvPr/>
        </p:nvSpPr>
        <p:spPr>
          <a:xfrm>
            <a:off x="1359913" y="6271100"/>
            <a:ext cx="4523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感謝樊恩宇助教蒐集data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75" y="2163500"/>
            <a:ext cx="1568825" cy="24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5"/>
          <p:cNvSpPr/>
          <p:nvPr/>
        </p:nvSpPr>
        <p:spPr>
          <a:xfrm>
            <a:off x="2530475" y="2861950"/>
            <a:ext cx="790500" cy="145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5"/>
          <p:cNvSpPr/>
          <p:nvPr/>
        </p:nvSpPr>
        <p:spPr>
          <a:xfrm>
            <a:off x="6759575" y="2844700"/>
            <a:ext cx="1400100" cy="149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 </a:t>
            </a:r>
            <a:r>
              <a:rPr lang="zh-TW" sz="1400"/>
              <a:t>2</a:t>
            </a:r>
            <a:r>
              <a:rPr lang="zh-TW" sz="1400"/>
              <a:t>/2</a:t>
            </a:r>
            <a:endParaRPr sz="1400"/>
          </a:p>
        </p:txBody>
      </p:sp>
      <p:sp>
        <p:nvSpPr>
          <p:cNvPr id="204" name="Google Shape;204;p36"/>
          <p:cNvSpPr txBox="1"/>
          <p:nvPr>
            <p:ph idx="1" type="body"/>
          </p:nvPr>
        </p:nvSpPr>
        <p:spPr>
          <a:xfrm>
            <a:off x="311700" y="1459824"/>
            <a:ext cx="8520600" cy="4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Extra data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05" name="Google Shape;205;p36"/>
          <p:cNvSpPr txBox="1"/>
          <p:nvPr/>
        </p:nvSpPr>
        <p:spPr>
          <a:xfrm>
            <a:off x="606525" y="6255575"/>
            <a:ext cx="255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https://make.girls.moe/#/</a:t>
            </a:r>
            <a:endParaRPr/>
          </a:p>
        </p:txBody>
      </p:sp>
      <p:sp>
        <p:nvSpPr>
          <p:cNvPr id="206" name="Google Shape;206;p36"/>
          <p:cNvSpPr txBox="1"/>
          <p:nvPr/>
        </p:nvSpPr>
        <p:spPr>
          <a:xfrm>
            <a:off x="3269850" y="6255575"/>
            <a:ext cx="417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感謝吳宗翰同學收集並處理資料</a:t>
            </a:r>
            <a:endParaRPr/>
          </a:p>
        </p:txBody>
      </p:sp>
      <p:pic>
        <p:nvPicPr>
          <p:cNvPr id="207" name="Google Shape;20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5" y="2081788"/>
            <a:ext cx="5807224" cy="39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Model &amp; Training Tips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GAN </a:t>
            </a:r>
            <a:r>
              <a:rPr lang="zh-TW"/>
              <a:t> </a:t>
            </a:r>
            <a:r>
              <a:rPr lang="zh-TW" sz="1400"/>
              <a:t>1</a:t>
            </a:r>
            <a:r>
              <a:rPr lang="zh-TW" sz="1400"/>
              <a:t>/5</a:t>
            </a:r>
            <a:endParaRPr sz="1400"/>
          </a:p>
        </p:txBody>
      </p:sp>
      <p:sp>
        <p:nvSpPr>
          <p:cNvPr id="218" name="Google Shape;218;p38"/>
          <p:cNvSpPr txBox="1"/>
          <p:nvPr>
            <p:ph idx="1" type="body"/>
          </p:nvPr>
        </p:nvSpPr>
        <p:spPr>
          <a:xfrm>
            <a:off x="311700" y="13513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Overview</a:t>
            </a:r>
            <a:endParaRPr sz="2400"/>
          </a:p>
        </p:txBody>
      </p:sp>
      <p:sp>
        <p:nvSpPr>
          <p:cNvPr id="219" name="Google Shape;219;p38"/>
          <p:cNvSpPr/>
          <p:nvPr/>
        </p:nvSpPr>
        <p:spPr>
          <a:xfrm>
            <a:off x="5172475" y="2756975"/>
            <a:ext cx="1744500" cy="837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Discriminator</a:t>
            </a:r>
            <a:endParaRPr sz="1800"/>
          </a:p>
        </p:txBody>
      </p:sp>
      <p:sp>
        <p:nvSpPr>
          <p:cNvPr id="220" name="Google Shape;220;p38"/>
          <p:cNvSpPr/>
          <p:nvPr/>
        </p:nvSpPr>
        <p:spPr>
          <a:xfrm>
            <a:off x="2550300" y="4490175"/>
            <a:ext cx="1744500" cy="837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Generator</a:t>
            </a:r>
            <a:endParaRPr sz="1800"/>
          </a:p>
        </p:txBody>
      </p:sp>
      <p:sp>
        <p:nvSpPr>
          <p:cNvPr id="221" name="Google Shape;221;p38"/>
          <p:cNvSpPr/>
          <p:nvPr/>
        </p:nvSpPr>
        <p:spPr>
          <a:xfrm>
            <a:off x="2668650" y="2548175"/>
            <a:ext cx="1507800" cy="12645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real images</a:t>
            </a:r>
            <a:endParaRPr sz="1800"/>
          </a:p>
        </p:txBody>
      </p:sp>
      <p:sp>
        <p:nvSpPr>
          <p:cNvPr id="222" name="Google Shape;222;p38"/>
          <p:cNvSpPr/>
          <p:nvPr/>
        </p:nvSpPr>
        <p:spPr>
          <a:xfrm>
            <a:off x="5290825" y="4276575"/>
            <a:ext cx="1507800" cy="12645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fake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images</a:t>
            </a:r>
            <a:endParaRPr sz="1800"/>
          </a:p>
        </p:txBody>
      </p:sp>
      <p:sp>
        <p:nvSpPr>
          <p:cNvPr id="223" name="Google Shape;223;p38"/>
          <p:cNvSpPr/>
          <p:nvPr/>
        </p:nvSpPr>
        <p:spPr>
          <a:xfrm>
            <a:off x="337300" y="4490175"/>
            <a:ext cx="1118700" cy="837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noise</a:t>
            </a:r>
            <a:endParaRPr sz="1800"/>
          </a:p>
        </p:txBody>
      </p:sp>
      <p:sp>
        <p:nvSpPr>
          <p:cNvPr id="224" name="Google Shape;224;p38"/>
          <p:cNvSpPr/>
          <p:nvPr/>
        </p:nvSpPr>
        <p:spPr>
          <a:xfrm>
            <a:off x="1671525" y="4834650"/>
            <a:ext cx="5277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8"/>
          <p:cNvSpPr/>
          <p:nvPr/>
        </p:nvSpPr>
        <p:spPr>
          <a:xfrm>
            <a:off x="4528963" y="4834650"/>
            <a:ext cx="5277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8"/>
          <p:cNvSpPr/>
          <p:nvPr/>
        </p:nvSpPr>
        <p:spPr>
          <a:xfrm>
            <a:off x="5910925" y="3714163"/>
            <a:ext cx="267600" cy="4425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8"/>
          <p:cNvSpPr/>
          <p:nvPr/>
        </p:nvSpPr>
        <p:spPr>
          <a:xfrm>
            <a:off x="4410613" y="3051813"/>
            <a:ext cx="5277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GAN  </a:t>
            </a:r>
            <a:r>
              <a:rPr lang="zh-TW" sz="1400"/>
              <a:t>2</a:t>
            </a:r>
            <a:r>
              <a:rPr lang="zh-TW" sz="1400"/>
              <a:t>/5</a:t>
            </a:r>
            <a:endParaRPr sz="1400"/>
          </a:p>
        </p:txBody>
      </p:sp>
      <p:sp>
        <p:nvSpPr>
          <p:cNvPr id="233" name="Google Shape;233;p39"/>
          <p:cNvSpPr txBox="1"/>
          <p:nvPr>
            <p:ph idx="1" type="body"/>
          </p:nvPr>
        </p:nvSpPr>
        <p:spPr>
          <a:xfrm>
            <a:off x="311700" y="13513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Discriminator</a:t>
            </a:r>
            <a:endParaRPr sz="24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input: images (batch_size, height, width, channels)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output: scores (batch_size,)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arthitecture: CNN, DNN</a:t>
            </a:r>
            <a:endParaRPr sz="1800"/>
          </a:p>
          <a:p>
            <a:pPr indent="-38100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</a:pPr>
            <a:r>
              <a:rPr lang="zh-TW" sz="2400"/>
              <a:t>Generator</a:t>
            </a:r>
            <a:endParaRPr sz="24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input: noises (batch_size, noise_dim)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output: images (batch_size, height, width, channels)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arthitecture: CNN, DNN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use deconvolution (transpose convolution) layer in CNN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GAN  </a:t>
            </a:r>
            <a:r>
              <a:rPr lang="zh-TW" sz="1400"/>
              <a:t>3</a:t>
            </a:r>
            <a:r>
              <a:rPr lang="zh-TW" sz="1400"/>
              <a:t>/5</a:t>
            </a:r>
            <a:endParaRPr sz="1400"/>
          </a:p>
        </p:txBody>
      </p:sp>
      <p:sp>
        <p:nvSpPr>
          <p:cNvPr id="239" name="Google Shape;239;p40"/>
          <p:cNvSpPr txBox="1"/>
          <p:nvPr>
            <p:ph idx="1" type="body"/>
          </p:nvPr>
        </p:nvSpPr>
        <p:spPr>
          <a:xfrm>
            <a:off x="311700" y="1351325"/>
            <a:ext cx="8704200" cy="4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procedure</a:t>
            </a:r>
            <a:endParaRPr sz="24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repeat max_iteration times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    repeat d_update times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        discriminator = </a:t>
            </a:r>
            <a:r>
              <a:rPr lang="zh-TW" sz="1800">
                <a:solidFill>
                  <a:srgbClr val="FF0000"/>
                </a:solidFill>
              </a:rPr>
              <a:t>update_discriminator</a:t>
            </a:r>
            <a:r>
              <a:rPr lang="zh-TW" sz="1800"/>
              <a:t>(training_data, generator)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    repeat g_update times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        generator = </a:t>
            </a:r>
            <a:r>
              <a:rPr lang="zh-TW" sz="1800">
                <a:solidFill>
                  <a:srgbClr val="FF0000"/>
                </a:solidFill>
              </a:rPr>
              <a:t>update_generator</a:t>
            </a:r>
            <a:r>
              <a:rPr lang="zh-TW" sz="1800"/>
              <a:t>(discriminator)</a:t>
            </a:r>
            <a:endParaRPr sz="18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Testing </a:t>
            </a:r>
            <a:r>
              <a:rPr lang="zh-TW" sz="2400"/>
              <a:t>procedure</a:t>
            </a:r>
            <a:endParaRPr sz="24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noise = sample_batch_noise(batch_size, noise_dim)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output_images = generator(noise)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GAN  </a:t>
            </a:r>
            <a:r>
              <a:rPr lang="zh-TW" sz="1400"/>
              <a:t>4</a:t>
            </a:r>
            <a:r>
              <a:rPr lang="zh-TW" sz="1400"/>
              <a:t>/5</a:t>
            </a:r>
            <a:endParaRPr sz="1400"/>
          </a:p>
        </p:txBody>
      </p:sp>
      <p:sp>
        <p:nvSpPr>
          <p:cNvPr id="245" name="Google Shape;245;p41"/>
          <p:cNvSpPr txBox="1"/>
          <p:nvPr>
            <p:ph idx="1" type="body"/>
          </p:nvPr>
        </p:nvSpPr>
        <p:spPr>
          <a:xfrm>
            <a:off x="311700" y="1351325"/>
            <a:ext cx="8704200" cy="4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Update discriminator</a:t>
            </a:r>
            <a:endParaRPr sz="24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real_images = sample_batch_data(training_data, batch_size)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noise = sample_batch_noise(batch_size, noise_dim)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fake_images = generator(noise)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real_predicts = discriminator(real_images)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fake_predicts = discriminator(fake_images)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d_loss = </a:t>
            </a:r>
            <a:r>
              <a:rPr lang="zh-TW" sz="1800">
                <a:solidFill>
                  <a:srgbClr val="FF0000"/>
                </a:solidFill>
              </a:rPr>
              <a:t>loss_d_fn</a:t>
            </a:r>
            <a:r>
              <a:rPr lang="zh-TW" sz="1800"/>
              <a:t>(real_predicts, real_labels, fake_predicts, fake_labels)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d_grad = gradients(d_loss, d_params)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d_params = updates(d_params, d_grad)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# do </a:t>
            </a:r>
            <a:r>
              <a:rPr lang="zh-TW" sz="1800">
                <a:solidFill>
                  <a:srgbClr val="FF0000"/>
                </a:solidFill>
              </a:rPr>
              <a:t>not</a:t>
            </a:r>
            <a:r>
              <a:rPr lang="zh-TW" sz="1800"/>
              <a:t> update the parameters of generator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GAN  </a:t>
            </a:r>
            <a:r>
              <a:rPr lang="zh-TW" sz="1400"/>
              <a:t>5</a:t>
            </a:r>
            <a:r>
              <a:rPr lang="zh-TW" sz="1400"/>
              <a:t>/5</a:t>
            </a:r>
            <a:endParaRPr sz="1400"/>
          </a:p>
        </p:txBody>
      </p:sp>
      <p:sp>
        <p:nvSpPr>
          <p:cNvPr id="251" name="Google Shape;251;p42"/>
          <p:cNvSpPr txBox="1"/>
          <p:nvPr>
            <p:ph idx="1" type="body"/>
          </p:nvPr>
        </p:nvSpPr>
        <p:spPr>
          <a:xfrm>
            <a:off x="311700" y="1351325"/>
            <a:ext cx="8704200" cy="499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Update Generator</a:t>
            </a:r>
            <a:endParaRPr sz="24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noise = sample_batch_noise(noise_dim, batch_size)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fake_images = generator(noise)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fake_predicts = discriminator(fake_images)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g_loss = </a:t>
            </a:r>
            <a:r>
              <a:rPr lang="zh-TW" sz="1800">
                <a:solidFill>
                  <a:srgbClr val="FF0000"/>
                </a:solidFill>
              </a:rPr>
              <a:t>loss_g_fn</a:t>
            </a:r>
            <a:r>
              <a:rPr lang="zh-TW" sz="1800"/>
              <a:t>( </a:t>
            </a:r>
            <a:r>
              <a:rPr lang="zh-TW" sz="1800">
                <a:solidFill>
                  <a:srgbClr val="FF0000"/>
                </a:solidFill>
              </a:rPr>
              <a:t>fake_predicts, </a:t>
            </a:r>
            <a:r>
              <a:rPr lang="zh-TW" sz="1800">
                <a:solidFill>
                  <a:srgbClr val="FF0000"/>
                </a:solidFill>
              </a:rPr>
              <a:t>real_labels</a:t>
            </a:r>
            <a:r>
              <a:rPr lang="zh-TW" sz="1800"/>
              <a:t> </a:t>
            </a:r>
            <a:r>
              <a:rPr lang="zh-TW" sz="1800"/>
              <a:t> 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g_grad = gradients(g_loss, g_params)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g_params = updates(g_params, g_grad)</a:t>
            </a:r>
            <a:endParaRPr sz="1800"/>
          </a:p>
          <a:p>
            <a:pPr indent="-3429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# do </a:t>
            </a:r>
            <a:r>
              <a:rPr lang="zh-TW" sz="1800">
                <a:solidFill>
                  <a:srgbClr val="FF0000"/>
                </a:solidFill>
              </a:rPr>
              <a:t>not</a:t>
            </a:r>
            <a:r>
              <a:rPr lang="zh-TW" sz="1800"/>
              <a:t> update the parameters of discriminator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Wasserstein GAN  </a:t>
            </a:r>
            <a:r>
              <a:rPr lang="zh-TW" sz="1400"/>
              <a:t>1/3</a:t>
            </a:r>
            <a:endParaRPr sz="1400"/>
          </a:p>
        </p:txBody>
      </p:sp>
      <p:sp>
        <p:nvSpPr>
          <p:cNvPr id="257" name="Google Shape;257;p43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7588" y="2712126"/>
            <a:ext cx="5918325" cy="18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3"/>
          <p:cNvSpPr txBox="1"/>
          <p:nvPr/>
        </p:nvSpPr>
        <p:spPr>
          <a:xfrm>
            <a:off x="4204425" y="2160425"/>
            <a:ext cx="4358700" cy="5517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The output of D is thus not probability anymore.</a:t>
            </a:r>
            <a:endParaRPr b="1">
              <a:solidFill>
                <a:srgbClr val="EF6C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The D loss turn to be a measure of distance.</a:t>
            </a:r>
            <a:endParaRPr b="1">
              <a:solidFill>
                <a:srgbClr val="EF6C00"/>
              </a:solidFill>
            </a:endParaRPr>
          </a:p>
        </p:txBody>
      </p:sp>
      <p:sp>
        <p:nvSpPr>
          <p:cNvPr id="260" name="Google Shape;260;p43"/>
          <p:cNvSpPr txBox="1"/>
          <p:nvPr/>
        </p:nvSpPr>
        <p:spPr>
          <a:xfrm>
            <a:off x="311700" y="4791525"/>
            <a:ext cx="3960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ref:https://arxiv.org/abs/1701.07875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5/8 : 更新Baseline Model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Wasserstein GAN  </a:t>
            </a:r>
            <a:r>
              <a:rPr lang="zh-TW" sz="1400"/>
              <a:t>2</a:t>
            </a:r>
            <a:r>
              <a:rPr lang="zh-TW" sz="1400"/>
              <a:t>/3</a:t>
            </a:r>
            <a:endParaRPr sz="1400"/>
          </a:p>
        </p:txBody>
      </p:sp>
      <p:sp>
        <p:nvSpPr>
          <p:cNvPr id="266" name="Google Shape;266;p44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67" name="Google Shape;267;p44"/>
          <p:cNvPicPr preferRelativeResize="0"/>
          <p:nvPr/>
        </p:nvPicPr>
        <p:blipFill rotWithShape="1">
          <a:blip r:embed="rId3">
            <a:alphaModFix/>
          </a:blip>
          <a:srcRect b="0" l="0" r="0" t="10602"/>
          <a:stretch/>
        </p:blipFill>
        <p:spPr>
          <a:xfrm>
            <a:off x="1802574" y="1553313"/>
            <a:ext cx="5538851" cy="3751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Wasserstein GAN  </a:t>
            </a:r>
            <a:r>
              <a:rPr lang="zh-TW" sz="1400"/>
              <a:t>3</a:t>
            </a:r>
            <a:r>
              <a:rPr lang="zh-TW" sz="1400"/>
              <a:t>/3</a:t>
            </a:r>
            <a:endParaRPr sz="1400"/>
          </a:p>
        </p:txBody>
      </p:sp>
      <p:sp>
        <p:nvSpPr>
          <p:cNvPr id="273" name="Google Shape;273;p45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Implementation Notes:</a:t>
            </a:r>
            <a:endParaRPr sz="2400"/>
          </a:p>
          <a:p>
            <a:pPr indent="-3810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Do not apply sigmoid at the output of D</a:t>
            </a:r>
            <a:endParaRPr sz="2400"/>
          </a:p>
          <a:p>
            <a:pPr indent="-3810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Clip the weight of D</a:t>
            </a:r>
            <a:endParaRPr sz="2400"/>
          </a:p>
          <a:p>
            <a:pPr indent="-3810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Use RMSProp instead of Adam</a:t>
            </a:r>
            <a:endParaRPr sz="2400"/>
          </a:p>
          <a:p>
            <a:pPr indent="-3810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Train more iteration of D (the paper use 5)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Improved </a:t>
            </a:r>
            <a:r>
              <a:rPr lang="zh-TW"/>
              <a:t>WGAN (WGAN-GP)  </a:t>
            </a:r>
            <a:r>
              <a:rPr lang="zh-TW" sz="1400"/>
              <a:t>1</a:t>
            </a:r>
            <a:r>
              <a:rPr lang="zh-TW" sz="1400"/>
              <a:t>/2</a:t>
            </a:r>
            <a:endParaRPr sz="1400"/>
          </a:p>
        </p:txBody>
      </p:sp>
      <p:sp>
        <p:nvSpPr>
          <p:cNvPr id="279" name="Google Shape;279;p46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80" name="Google Shape;280;p46"/>
          <p:cNvSpPr txBox="1"/>
          <p:nvPr/>
        </p:nvSpPr>
        <p:spPr>
          <a:xfrm>
            <a:off x="311700" y="4791525"/>
            <a:ext cx="3960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ref:https://arxiv.org/pdf/1704.00028.pdf</a:t>
            </a:r>
            <a:endParaRPr/>
          </a:p>
        </p:txBody>
      </p:sp>
      <p:pic>
        <p:nvPicPr>
          <p:cNvPr id="281" name="Google Shape;281;p46"/>
          <p:cNvPicPr preferRelativeResize="0"/>
          <p:nvPr/>
        </p:nvPicPr>
        <p:blipFill rotWithShape="1">
          <a:blip r:embed="rId3">
            <a:alphaModFix/>
          </a:blip>
          <a:srcRect b="0" l="0" r="62006" t="0"/>
          <a:stretch/>
        </p:blipFill>
        <p:spPr>
          <a:xfrm>
            <a:off x="420163" y="2876550"/>
            <a:ext cx="3072425" cy="11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2588" y="2940475"/>
            <a:ext cx="5231250" cy="377434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6"/>
          <p:cNvSpPr txBox="1"/>
          <p:nvPr/>
        </p:nvSpPr>
        <p:spPr>
          <a:xfrm>
            <a:off x="3746950" y="2209813"/>
            <a:ext cx="4358700" cy="5517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Do not clip the weight of D but to add a new objective called “Gradient Penalty”.</a:t>
            </a:r>
            <a:endParaRPr b="1">
              <a:solidFill>
                <a:srgbClr val="EF6C00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Improved WGAN (WGAN-GP)  </a:t>
            </a:r>
            <a:r>
              <a:rPr lang="zh-TW" sz="1400"/>
              <a:t>2/2</a:t>
            </a:r>
            <a:endParaRPr sz="1400"/>
          </a:p>
        </p:txBody>
      </p:sp>
      <p:sp>
        <p:nvSpPr>
          <p:cNvPr id="289" name="Google Shape;289;p47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0" name="Google Shape;290;p47"/>
          <p:cNvPicPr preferRelativeResize="0"/>
          <p:nvPr/>
        </p:nvPicPr>
        <p:blipFill rotWithShape="1">
          <a:blip r:embed="rId3">
            <a:alphaModFix/>
          </a:blip>
          <a:srcRect b="2133" l="0" r="0" t="0"/>
          <a:stretch/>
        </p:blipFill>
        <p:spPr>
          <a:xfrm>
            <a:off x="846338" y="1779400"/>
            <a:ext cx="7451324" cy="276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7"/>
          <p:cNvSpPr txBox="1"/>
          <p:nvPr/>
        </p:nvSpPr>
        <p:spPr>
          <a:xfrm>
            <a:off x="311700" y="4791525"/>
            <a:ext cx="3960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ref:https://arxiv.org/pdf/1704.00028.pdf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Least Squares GAN</a:t>
            </a:r>
            <a:endParaRPr sz="1400"/>
          </a:p>
        </p:txBody>
      </p:sp>
      <p:sp>
        <p:nvSpPr>
          <p:cNvPr id="297" name="Google Shape;297;p48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98" name="Google Shape;29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575" y="2552700"/>
            <a:ext cx="8886825" cy="17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/>
          <p:nvPr/>
        </p:nvSpPr>
        <p:spPr>
          <a:xfrm>
            <a:off x="4566925" y="2280925"/>
            <a:ext cx="361800" cy="361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80000"/>
                </a:solidFill>
              </a:rPr>
              <a:t>1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4681225" y="3862075"/>
            <a:ext cx="361800" cy="361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80000"/>
                </a:solidFill>
              </a:rPr>
              <a:t>1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1" name="Google Shape;301;p48"/>
          <p:cNvSpPr/>
          <p:nvPr/>
        </p:nvSpPr>
        <p:spPr>
          <a:xfrm>
            <a:off x="7879950" y="2280925"/>
            <a:ext cx="361800" cy="3618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980000"/>
                </a:solidFill>
              </a:rPr>
              <a:t>0</a:t>
            </a:r>
            <a:endParaRPr b="1">
              <a:solidFill>
                <a:srgbClr val="980000"/>
              </a:solidFill>
            </a:endParaRPr>
          </a:p>
        </p:txBody>
      </p:sp>
      <p:sp>
        <p:nvSpPr>
          <p:cNvPr id="302" name="Google Shape;302;p48"/>
          <p:cNvSpPr/>
          <p:nvPr/>
        </p:nvSpPr>
        <p:spPr>
          <a:xfrm>
            <a:off x="5062075" y="2280925"/>
            <a:ext cx="361800" cy="361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CC0000"/>
                </a:solidFill>
              </a:rPr>
              <a:t>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03" name="Google Shape;303;p48"/>
          <p:cNvSpPr/>
          <p:nvPr/>
        </p:nvSpPr>
        <p:spPr>
          <a:xfrm>
            <a:off x="8356200" y="2280925"/>
            <a:ext cx="361800" cy="361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CC0000"/>
                </a:solidFill>
              </a:rPr>
              <a:t>-</a:t>
            </a:r>
            <a:r>
              <a:rPr b="1" lang="zh-TW">
                <a:solidFill>
                  <a:srgbClr val="CC0000"/>
                </a:solidFill>
              </a:rPr>
              <a:t>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04" name="Google Shape;304;p48"/>
          <p:cNvSpPr/>
          <p:nvPr/>
        </p:nvSpPr>
        <p:spPr>
          <a:xfrm>
            <a:off x="5195275" y="3862075"/>
            <a:ext cx="361800" cy="361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CC0000"/>
                </a:solidFill>
              </a:rPr>
              <a:t>0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05" name="Google Shape;305;p48"/>
          <p:cNvSpPr txBox="1"/>
          <p:nvPr/>
        </p:nvSpPr>
        <p:spPr>
          <a:xfrm>
            <a:off x="311700" y="4791525"/>
            <a:ext cx="3960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</a:t>
            </a:r>
            <a:r>
              <a:rPr lang="zh-TW"/>
              <a:t>https://arxiv.org/abs/1611.04076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Little Results</a:t>
            </a:r>
            <a:endParaRPr sz="1400"/>
          </a:p>
        </p:txBody>
      </p:sp>
      <p:sp>
        <p:nvSpPr>
          <p:cNvPr id="311" name="Google Shape;311;p49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2" name="Google Shape;31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4875" y="1556188"/>
            <a:ext cx="3434700" cy="34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050" y="1556188"/>
            <a:ext cx="3434700" cy="343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9"/>
          <p:cNvSpPr txBox="1"/>
          <p:nvPr/>
        </p:nvSpPr>
        <p:spPr>
          <a:xfrm>
            <a:off x="1506175" y="5161138"/>
            <a:ext cx="1532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GAN result</a:t>
            </a:r>
            <a:endParaRPr sz="1800">
              <a:solidFill>
                <a:srgbClr val="EF6C00"/>
              </a:solidFill>
            </a:endParaRPr>
          </a:p>
        </p:txBody>
      </p:sp>
      <p:sp>
        <p:nvSpPr>
          <p:cNvPr id="315" name="Google Shape;315;p49"/>
          <p:cNvSpPr txBox="1"/>
          <p:nvPr/>
        </p:nvSpPr>
        <p:spPr>
          <a:xfrm>
            <a:off x="5786350" y="5161138"/>
            <a:ext cx="1532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W</a:t>
            </a:r>
            <a:r>
              <a:rPr lang="zh-TW" sz="1800">
                <a:solidFill>
                  <a:srgbClr val="EF6C00"/>
                </a:solidFill>
              </a:rPr>
              <a:t>GAN result</a:t>
            </a:r>
            <a:endParaRPr sz="1800">
              <a:solidFill>
                <a:srgbClr val="EF6C00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0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Submission &amp; Grading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&amp; format</a:t>
            </a:r>
            <a:endParaRPr/>
          </a:p>
        </p:txBody>
      </p:sp>
      <p:sp>
        <p:nvSpPr>
          <p:cNvPr id="326" name="Google Shape;326;p51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Anime Dataset</a:t>
            </a:r>
            <a:endParaRPr sz="2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data: 33.4k (image, tags) pair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>
                <a:solidFill>
                  <a:srgbClr val="FF0000"/>
                </a:solidFill>
              </a:rPr>
              <a:t>faces/</a:t>
            </a:r>
            <a:r>
              <a:rPr lang="zh-TW"/>
              <a:t>, tags.csv, sample_testing_text.txt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tags file format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img_id &lt;comma&gt; tag1 &lt;colon&gt; #_post &lt;tab&gt; tag2 &lt;colon&gt; #_post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tags.csv is </a:t>
            </a:r>
            <a:r>
              <a:rPr b="1" lang="zh-TW">
                <a:solidFill>
                  <a:srgbClr val="FF0000"/>
                </a:solidFill>
              </a:rPr>
              <a:t>not</a:t>
            </a:r>
            <a:r>
              <a:rPr lang="zh-TW"/>
              <a:t> used in HW3-1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testing text file format 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testing_text_id &lt;comma&gt; testing_text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testing text only includes </a:t>
            </a:r>
            <a:r>
              <a:rPr b="1" lang="zh-TW">
                <a:solidFill>
                  <a:srgbClr val="FF0000"/>
                </a:solidFill>
              </a:rPr>
              <a:t>‘color hair’</a:t>
            </a:r>
            <a:r>
              <a:rPr lang="zh-TW"/>
              <a:t> and </a:t>
            </a:r>
            <a:r>
              <a:rPr b="1" lang="zh-TW">
                <a:solidFill>
                  <a:srgbClr val="FF0000"/>
                </a:solidFill>
              </a:rPr>
              <a:t>‘color eyes’</a:t>
            </a:r>
            <a:r>
              <a:rPr lang="zh-TW"/>
              <a:t>, only alphabetic char involved.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sample_testing_text.txt is </a:t>
            </a:r>
            <a:r>
              <a:rPr b="1" lang="zh-TW">
                <a:solidFill>
                  <a:srgbClr val="FF0000"/>
                </a:solidFill>
              </a:rPr>
              <a:t>not</a:t>
            </a:r>
            <a:r>
              <a:rPr lang="zh-TW"/>
              <a:t> used in HW3-1</a:t>
            </a:r>
            <a:endParaRPr/>
          </a:p>
        </p:txBody>
      </p:sp>
      <p:pic>
        <p:nvPicPr>
          <p:cNvPr id="327" name="Google Shape;32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750" y="19737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51"/>
          <p:cNvSpPr txBox="1"/>
          <p:nvPr/>
        </p:nvSpPr>
        <p:spPr>
          <a:xfrm>
            <a:off x="7779000" y="1931600"/>
            <a:ext cx="1365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blue eyes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red hair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short hair</a:t>
            </a:r>
            <a:endParaRPr sz="1800"/>
          </a:p>
        </p:txBody>
      </p:sp>
      <p:pic>
        <p:nvPicPr>
          <p:cNvPr id="329" name="Google Shape;329;p51"/>
          <p:cNvPicPr preferRelativeResize="0"/>
          <p:nvPr/>
        </p:nvPicPr>
        <p:blipFill rotWithShape="1">
          <a:blip r:embed="rId4">
            <a:alphaModFix/>
          </a:blip>
          <a:srcRect b="86231" l="3011" r="37700" t="2876"/>
          <a:stretch/>
        </p:blipFill>
        <p:spPr>
          <a:xfrm>
            <a:off x="986375" y="4123209"/>
            <a:ext cx="5420998" cy="5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1"/>
          <p:cNvSpPr txBox="1"/>
          <p:nvPr/>
        </p:nvSpPr>
        <p:spPr>
          <a:xfrm>
            <a:off x="6577625" y="4244713"/>
            <a:ext cx="1018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tags.csv</a:t>
            </a:r>
            <a:endParaRPr b="1">
              <a:solidFill>
                <a:srgbClr val="EF6C00"/>
              </a:solidFill>
            </a:endParaRPr>
          </a:p>
        </p:txBody>
      </p:sp>
      <p:sp>
        <p:nvSpPr>
          <p:cNvPr id="331" name="Google Shape;331;p51"/>
          <p:cNvSpPr txBox="1"/>
          <p:nvPr/>
        </p:nvSpPr>
        <p:spPr>
          <a:xfrm>
            <a:off x="7160232" y="4975050"/>
            <a:ext cx="20382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E69138"/>
                </a:solidFill>
              </a:rPr>
              <a:t>sample testing_text.txt</a:t>
            </a:r>
            <a:endParaRPr b="1" sz="1600">
              <a:solidFill>
                <a:srgbClr val="E69138"/>
              </a:solidFill>
            </a:endParaRPr>
          </a:p>
        </p:txBody>
      </p:sp>
      <p:pic>
        <p:nvPicPr>
          <p:cNvPr id="332" name="Google Shape;332;p51"/>
          <p:cNvPicPr preferRelativeResize="0"/>
          <p:nvPr/>
        </p:nvPicPr>
        <p:blipFill rotWithShape="1">
          <a:blip r:embed="rId5">
            <a:alphaModFix/>
          </a:blip>
          <a:srcRect b="86240" l="1733" r="80035" t="2867"/>
          <a:stretch/>
        </p:blipFill>
        <p:spPr>
          <a:xfrm>
            <a:off x="5481475" y="5062376"/>
            <a:ext cx="1667025" cy="5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2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&amp; format</a:t>
            </a:r>
            <a:endParaRPr/>
          </a:p>
        </p:txBody>
      </p:sp>
      <p:sp>
        <p:nvSpPr>
          <p:cNvPr id="338" name="Google Shape;338;p52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Extra data</a:t>
            </a:r>
            <a:endParaRPr sz="2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data: 36.7k (image, tags) pair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zh-TW">
                <a:solidFill>
                  <a:srgbClr val="FF0000"/>
                </a:solidFill>
              </a:rPr>
              <a:t>images/</a:t>
            </a:r>
            <a:r>
              <a:rPr lang="zh-TW"/>
              <a:t>, tags.csv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tags file format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img_id &lt;comma&gt; hair tag &lt;space&gt; eyes tag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tags in extra data only includes ‘color hair’ and ‘color eyes’ 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tags.csv is</a:t>
            </a:r>
            <a:r>
              <a:rPr b="1" lang="zh-TW">
                <a:solidFill>
                  <a:srgbClr val="FF0000"/>
                </a:solidFill>
              </a:rPr>
              <a:t> not</a:t>
            </a:r>
            <a:r>
              <a:rPr lang="zh-TW">
                <a:solidFill>
                  <a:srgbClr val="FF0000"/>
                </a:solidFill>
              </a:rPr>
              <a:t> </a:t>
            </a:r>
            <a:r>
              <a:rPr lang="zh-TW"/>
              <a:t>used in HW3-1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2"/>
          <p:cNvSpPr txBox="1"/>
          <p:nvPr/>
        </p:nvSpPr>
        <p:spPr>
          <a:xfrm>
            <a:off x="6601950" y="4487913"/>
            <a:ext cx="1018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tags.csv</a:t>
            </a:r>
            <a:endParaRPr b="1">
              <a:solidFill>
                <a:srgbClr val="EF6C00"/>
              </a:solidFill>
            </a:endParaRPr>
          </a:p>
        </p:txBody>
      </p:sp>
      <p:pic>
        <p:nvPicPr>
          <p:cNvPr id="340" name="Google Shape;34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750" y="1931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52"/>
          <p:cNvSpPr txBox="1"/>
          <p:nvPr/>
        </p:nvSpPr>
        <p:spPr>
          <a:xfrm>
            <a:off x="7779000" y="1931600"/>
            <a:ext cx="1365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black eyes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red hair</a:t>
            </a:r>
            <a:endParaRPr sz="1800"/>
          </a:p>
        </p:txBody>
      </p:sp>
      <p:pic>
        <p:nvPicPr>
          <p:cNvPr id="342" name="Google Shape;342;p52"/>
          <p:cNvPicPr preferRelativeResize="0"/>
          <p:nvPr/>
        </p:nvPicPr>
        <p:blipFill rotWithShape="1">
          <a:blip r:embed="rId4">
            <a:alphaModFix/>
          </a:blip>
          <a:srcRect b="0" l="0" r="40982" t="0"/>
          <a:stretch/>
        </p:blipFill>
        <p:spPr>
          <a:xfrm>
            <a:off x="1041275" y="4358950"/>
            <a:ext cx="5396826" cy="8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Link</a:t>
            </a:r>
            <a:endParaRPr/>
          </a:p>
        </p:txBody>
      </p:sp>
      <p:sp>
        <p:nvSpPr>
          <p:cNvPr id="348" name="Google Shape;348;p5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Anime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Extra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 Model (⅝ Update)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Generator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input = (100, 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Dense(128*16*16, ‘relu’)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Reshape((16, 16, 128))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Upsampling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Conv2D(128,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Relu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Upsampling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Conv2D(64,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Relu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Conv2D(3,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tanh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Training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Adam(lr = 0.0002, beta = 0.5)</a:t>
            </a:r>
            <a:endParaRPr/>
          </a:p>
        </p:txBody>
      </p:sp>
      <p:sp>
        <p:nvSpPr>
          <p:cNvPr id="137" name="Google Shape;137;p27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Discriminator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input = (64, 64, 3)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Conv2D(32,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Relu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Conv2D(64,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ZeroPadding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Relu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Conv2D(128,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Relu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Conv2D(256, kernel = 4)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Relu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Flatten</a:t>
            </a:r>
            <a:endParaRPr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zh-TW"/>
              <a:t>Dense(1, sigmoid)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 </a:t>
            </a:r>
            <a:r>
              <a:rPr lang="zh-TW"/>
              <a:t>Grading Policy:</a:t>
            </a:r>
            <a:endParaRPr/>
          </a:p>
        </p:txBody>
      </p:sp>
      <p:sp>
        <p:nvSpPr>
          <p:cNvPr id="354" name="Google Shape;354;p54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HW3-1 Code (image generation) : 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HW3-2 Code (text-to-image generation): 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Report : 15%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HW3-3 </a:t>
            </a:r>
            <a:r>
              <a:rPr lang="zh-TW" sz="2400"/>
              <a:t>(Bonus, style transfer)</a:t>
            </a:r>
            <a:r>
              <a:rPr lang="zh-TW" sz="2400"/>
              <a:t>: </a:t>
            </a:r>
            <a:r>
              <a:rPr lang="zh-TW" sz="2400">
                <a:solidFill>
                  <a:srgbClr val="434343"/>
                </a:solidFill>
              </a:rPr>
              <a:t>2</a:t>
            </a:r>
            <a:r>
              <a:rPr lang="zh-TW" sz="2400"/>
              <a:t>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分工表：0.5%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上台分享 : 1%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上台分享前三名：1%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title"/>
          </p:nvPr>
        </p:nvSpPr>
        <p:spPr>
          <a:xfrm>
            <a:off x="311700" y="40181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 Report Questions</a:t>
            </a:r>
            <a:endParaRPr/>
          </a:p>
        </p:txBody>
      </p:sp>
      <p:sp>
        <p:nvSpPr>
          <p:cNvPr id="360" name="Google Shape;360;p55"/>
          <p:cNvSpPr txBox="1"/>
          <p:nvPr>
            <p:ph idx="1" type="body"/>
          </p:nvPr>
        </p:nvSpPr>
        <p:spPr>
          <a:xfrm>
            <a:off x="311700" y="1058125"/>
            <a:ext cx="8520600" cy="551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Model Description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Describe the models you use to, including the model architecture, objective function for G and D.</a:t>
            </a:r>
            <a:endParaRPr sz="24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/>
              <a:t>Image Generation (2%)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/>
              <a:t>Text-to-image Generation (2%)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Experiment settings and observation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Show generated images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/>
              <a:t>Image Generation</a:t>
            </a:r>
            <a:r>
              <a:rPr lang="zh-TW" sz="1800"/>
              <a:t> (1%)</a:t>
            </a:r>
            <a:endParaRPr sz="1800"/>
          </a:p>
          <a:p>
            <a:pPr indent="-342900" lvl="2" marL="1371600" rtl="0" algn="l">
              <a:spcBef>
                <a:spcPts val="0"/>
              </a:spcBef>
              <a:spcAft>
                <a:spcPts val="0"/>
              </a:spcAft>
              <a:buSzPts val="1800"/>
              <a:buChar char="■"/>
            </a:pPr>
            <a:r>
              <a:rPr lang="zh-TW" sz="1800"/>
              <a:t>Text-to-image Generation</a:t>
            </a:r>
            <a:r>
              <a:rPr lang="zh-TW" sz="1800"/>
              <a:t> (1%)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Compare your model with WGAN, WGAN-GP, LSGAN (choose 1) (</a:t>
            </a:r>
            <a:r>
              <a:rPr b="1" lang="zh-TW" sz="2400">
                <a:solidFill>
                  <a:srgbClr val="FF0000"/>
                </a:solidFill>
              </a:rPr>
              <a:t>Image Generation Only</a:t>
            </a:r>
            <a:r>
              <a:rPr lang="zh-TW" sz="2400"/>
              <a:t>)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Model Description of the choosed model (1%)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Result of the model (1%)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Comparison Analysis (1%)</a:t>
            </a:r>
            <a:endParaRPr sz="18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tips for improvement (</a:t>
            </a:r>
            <a:r>
              <a:rPr b="1" lang="zh-TW" sz="2400">
                <a:solidFill>
                  <a:srgbClr val="FF0000"/>
                </a:solidFill>
              </a:rPr>
              <a:t>Image generation Only</a:t>
            </a:r>
            <a:r>
              <a:rPr lang="zh-TW" sz="2400"/>
              <a:t>) (6%)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 Tips for improvement</a:t>
            </a:r>
            <a:endParaRPr/>
          </a:p>
        </p:txBody>
      </p:sp>
      <p:sp>
        <p:nvSpPr>
          <p:cNvPr id="366" name="Google Shape;366;p5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Pick </a:t>
            </a:r>
            <a:r>
              <a:rPr lang="zh-TW" sz="2400">
                <a:solidFill>
                  <a:srgbClr val="FF0000"/>
                </a:solidFill>
              </a:rPr>
              <a:t>three</a:t>
            </a:r>
            <a:r>
              <a:rPr lang="zh-TW" sz="2400"/>
              <a:t> tips in the following website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 u="sng">
                <a:solidFill>
                  <a:schemeClr val="hlink"/>
                </a:solidFill>
                <a:hlinkClick r:id="rId3"/>
              </a:rPr>
              <a:t>https://github.com/soumith/ganhacks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Please implement these tips on image generation 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Total : 6%, 2% for each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Which tip &amp; implement details (1%)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Result (image or loss...etc.) and Analysis (1%)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Only the following tips are accepted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1, 2, 3, 4, 5, 6, 9, 13, 14, 17</a:t>
            </a:r>
            <a:endParaRPr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HW3-1 Code Grading</a:t>
            </a:r>
            <a:endParaRPr/>
          </a:p>
        </p:txBody>
      </p:sp>
      <p:sp>
        <p:nvSpPr>
          <p:cNvPr id="372" name="Google Shape;372;p57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Reproduce Score : 2%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Baseline Scroe : 2%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Review : 1% (</a:t>
            </a:r>
            <a:r>
              <a:rPr b="1" lang="zh-TW">
                <a:solidFill>
                  <a:srgbClr val="FF0000"/>
                </a:solidFill>
              </a:rPr>
              <a:t>mode collapse</a:t>
            </a:r>
            <a:r>
              <a:rPr lang="zh-TW"/>
              <a:t>)</a:t>
            </a:r>
            <a:endParaRPr/>
          </a:p>
        </p:txBody>
      </p:sp>
      <p:pic>
        <p:nvPicPr>
          <p:cNvPr id="373" name="Google Shape;37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5513" y="2984100"/>
            <a:ext cx="4412325" cy="3309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5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Format Requirement</a:t>
            </a:r>
            <a:endParaRPr/>
          </a:p>
        </p:txBody>
      </p:sp>
      <p:sp>
        <p:nvSpPr>
          <p:cNvPr id="379" name="Google Shape;379;p58"/>
          <p:cNvSpPr txBox="1"/>
          <p:nvPr>
            <p:ph idx="1" type="body"/>
          </p:nvPr>
        </p:nvSpPr>
        <p:spPr>
          <a:xfrm>
            <a:off x="311700" y="16786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The generated images should be in Directory </a:t>
            </a:r>
            <a:r>
              <a:rPr b="1" lang="zh-TW" sz="2400">
                <a:solidFill>
                  <a:srgbClr val="FF0000"/>
                </a:solidFill>
              </a:rPr>
              <a:t>samples</a:t>
            </a:r>
            <a:r>
              <a:rPr lang="zh-TW" sz="2400">
                <a:solidFill>
                  <a:srgbClr val="FF0000"/>
                </a:solidFill>
              </a:rPr>
              <a:t>/</a:t>
            </a:r>
            <a:endParaRPr sz="24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 sz="1800"/>
              <a:t>請大家繳交時</a:t>
            </a:r>
            <a:r>
              <a:rPr b="1" lang="zh-TW" sz="1800">
                <a:solidFill>
                  <a:srgbClr val="FF0000"/>
                </a:solidFill>
              </a:rPr>
              <a:t>就將產生的結果傳到samples/</a:t>
            </a:r>
            <a:r>
              <a:rPr b="1" lang="zh-TW" sz="1800"/>
              <a:t>，助教利用script reproduce時也請同學將結果輸出到這個資料夾。為保證reproduce結果相同，請同學將random的部份固定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 sz="1800"/>
              <a:t>批改作業會在azure上，請同學繳交前在機台上檢查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zh-TW" sz="1800">
                <a:solidFill>
                  <a:srgbClr val="434343"/>
                </a:solidFill>
              </a:rPr>
              <a:t>已經在github裡的image -&gt; samples/gan_original.png</a:t>
            </a:r>
            <a:endParaRPr sz="1800">
              <a:solidFill>
                <a:srgbClr val="434343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run_gan.sh -&gt; samples/gan.png</a:t>
            </a:r>
            <a:endParaRPr b="1"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Each generated image must be resized to </a:t>
            </a:r>
            <a:r>
              <a:rPr b="1" lang="zh-TW" sz="2400">
                <a:solidFill>
                  <a:srgbClr val="FF0000"/>
                </a:solidFill>
              </a:rPr>
              <a:t>64 x 64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</a:pPr>
            <a:r>
              <a:rPr lang="zh-TW" sz="2400">
                <a:solidFill>
                  <a:srgbClr val="666666"/>
                </a:solidFill>
              </a:rPr>
              <a:t>Generate 25 image into one png</a:t>
            </a:r>
            <a:endParaRPr sz="24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zh-TW" sz="1800">
                <a:solidFill>
                  <a:srgbClr val="666666"/>
                </a:solidFill>
              </a:rPr>
              <a:t>sample code is in baseline.py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zh-TW" sz="1800">
                <a:solidFill>
                  <a:srgbClr val="666666"/>
                </a:solidFill>
              </a:rPr>
              <a:t>為防止同學產生的圖片不一致，請同學使用baseline.py裡的</a:t>
            </a:r>
            <a:r>
              <a:rPr b="1" lang="zh-TW" sz="1800">
                <a:solidFill>
                  <a:srgbClr val="FF0000"/>
                </a:solidFill>
              </a:rPr>
              <a:t>save_imgs()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 Model</a:t>
            </a:r>
            <a:endParaRPr/>
          </a:p>
        </p:txBody>
      </p:sp>
      <p:sp>
        <p:nvSpPr>
          <p:cNvPr id="385" name="Google Shape;385;p59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u="sng">
                <a:solidFill>
                  <a:schemeClr val="hlink"/>
                </a:solidFill>
                <a:hlinkClick r:id="rId3"/>
              </a:rPr>
              <a:t>Anime Face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 u="sng">
                <a:solidFill>
                  <a:schemeClr val="hlink"/>
                </a:solidFill>
                <a:hlinkClick r:id="rId4"/>
              </a:rPr>
              <a:t>Github for baseline.py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How to run: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pip install opencv-python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Download pre-trained model in </a:t>
            </a:r>
            <a:r>
              <a:rPr lang="zh-TW" sz="2400" u="sng">
                <a:solidFill>
                  <a:schemeClr val="hlink"/>
                </a:solidFill>
                <a:hlinkClick r:id="rId5"/>
              </a:rPr>
              <a:t>Here</a:t>
            </a:r>
            <a:r>
              <a:rPr lang="zh-TW" sz="2400">
                <a:solidFill>
                  <a:srgbClr val="000000"/>
                </a:solidFill>
              </a:rPr>
              <a:t>.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python baseline.py --input &lt;input_image&gt;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Generate 25 images in one png</a:t>
            </a:r>
            <a:endParaRPr sz="2400">
              <a:solidFill>
                <a:srgbClr val="000000"/>
              </a:solidFill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○"/>
            </a:pPr>
            <a:r>
              <a:rPr lang="zh-TW" sz="2400">
                <a:solidFill>
                  <a:srgbClr val="000000"/>
                </a:solidFill>
              </a:rPr>
              <a:t>if faces &gt; 20: pass</a:t>
            </a:r>
            <a:endParaRPr sz="2400">
              <a:solidFill>
                <a:srgbClr val="00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</a:pPr>
            <a:r>
              <a:rPr lang="zh-TW" sz="2400">
                <a:solidFill>
                  <a:srgbClr val="000000"/>
                </a:solidFill>
              </a:rPr>
              <a:t>下週二(5/8)會釋出最簡單架構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Allow Packages</a:t>
            </a:r>
            <a:endParaRPr/>
          </a:p>
        </p:txBody>
      </p:sp>
      <p:sp>
        <p:nvSpPr>
          <p:cNvPr id="391" name="Google Shape;391;p60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Python 3.6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Tensorflow r.16 ONLY </a:t>
            </a:r>
            <a:r>
              <a:rPr lang="zh-TW"/>
              <a:t>(CUDA 9.0)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PyTorch 0.3 / torchvision (</a:t>
            </a:r>
            <a:r>
              <a:rPr b="1" lang="zh-TW">
                <a:solidFill>
                  <a:srgbClr val="FF0000"/>
                </a:solidFill>
              </a:rPr>
              <a:t>0.4 is not allowed</a:t>
            </a:r>
            <a:r>
              <a:rPr lang="zh-TW"/>
              <a:t>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Keras 2.0.7 (Tensorflow backend only)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MXNet 1.1.0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CNTK 2.4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matplotlib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skimage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numpy, scipy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Python Standard Library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If you want to use other packages, please ask TAs for permission first!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zh-TW">
                <a:solidFill>
                  <a:srgbClr val="FF0000"/>
                </a:solidFill>
              </a:rPr>
              <a:t>new allowed package: pandas, tensorlayer,  gensim, nltk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 on Github</a:t>
            </a:r>
            <a:endParaRPr/>
          </a:p>
        </p:txBody>
      </p:sp>
      <p:sp>
        <p:nvSpPr>
          <p:cNvPr id="397" name="Google Shape;397;p61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Only one branch </a:t>
            </a:r>
            <a:r>
              <a:rPr b="1" lang="zh-TW">
                <a:solidFill>
                  <a:srgbClr val="FF0000"/>
                </a:solidFill>
              </a:rPr>
              <a:t>master </a:t>
            </a:r>
            <a:r>
              <a:rPr lang="zh-TW">
                <a:solidFill>
                  <a:srgbClr val="000000"/>
                </a:solidFill>
              </a:rPr>
              <a:t>is needed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Only </a:t>
            </a:r>
            <a:r>
              <a:rPr b="1" lang="zh-TW">
                <a:solidFill>
                  <a:srgbClr val="FF0000"/>
                </a:solidFill>
              </a:rPr>
              <a:t>generator</a:t>
            </a:r>
            <a:r>
              <a:rPr lang="zh-TW">
                <a:solidFill>
                  <a:srgbClr val="000000"/>
                </a:solidFill>
              </a:rPr>
              <a:t> and </a:t>
            </a:r>
            <a:r>
              <a:rPr b="1" lang="zh-TW">
                <a:solidFill>
                  <a:srgbClr val="FF0000"/>
                </a:solidFill>
              </a:rPr>
              <a:t>inference</a:t>
            </a:r>
            <a:r>
              <a:rPr lang="zh-TW">
                <a:solidFill>
                  <a:srgbClr val="000000"/>
                </a:solidFill>
              </a:rPr>
              <a:t> mode is needed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zh-TW">
                <a:solidFill>
                  <a:srgbClr val="000000"/>
                </a:solidFill>
              </a:rPr>
              <a:t>Remember to put your </a:t>
            </a:r>
            <a:r>
              <a:rPr b="1" lang="zh-TW">
                <a:solidFill>
                  <a:srgbClr val="FF0000"/>
                </a:solidFill>
              </a:rPr>
              <a:t>pre-trained models or download scripts</a:t>
            </a:r>
            <a:r>
              <a:rPr lang="zh-TW">
                <a:solidFill>
                  <a:srgbClr val="000000"/>
                </a:solidFill>
              </a:rPr>
              <a:t> so that we can run your code successfully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62"/>
          <p:cNvSpPr txBox="1"/>
          <p:nvPr>
            <p:ph type="title"/>
          </p:nvPr>
        </p:nvSpPr>
        <p:spPr>
          <a:xfrm>
            <a:off x="311700" y="85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403" name="Google Shape;403;p62"/>
          <p:cNvSpPr txBox="1"/>
          <p:nvPr>
            <p:ph idx="1" type="body"/>
          </p:nvPr>
        </p:nvSpPr>
        <p:spPr>
          <a:xfrm>
            <a:off x="311700" y="8340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Deadline: 2018/06/08 GMT+8 24:00</a:t>
            </a:r>
            <a:endParaRPr b="1" strike="sngStrike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hw3/</a:t>
            </a:r>
            <a:r>
              <a:rPr b="1" lang="zh-TW">
                <a:solidFill>
                  <a:srgbClr val="000000"/>
                </a:solidFill>
              </a:rPr>
              <a:t> </a:t>
            </a:r>
            <a:r>
              <a:rPr lang="zh-TW"/>
              <a:t>should contain the following files: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run_gan.sh  (hw3-1) 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run_cgan.sh (hw3-2)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extra_run.sh (hw3-3, bonus)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samples/, samples/gan_original.png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report.pdf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zh-TW" sz="1600">
                <a:solidFill>
                  <a:srgbClr val="666666"/>
                </a:solidFill>
              </a:rPr>
              <a:t>pre-trained model, python code...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If some files are too big, upload to your cloud and download them when running your run.sh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 will run your scripts in the following order to generate images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600"/>
              <a:t>bash run_gan.sh (hw3-1)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All scripts must output in </a:t>
            </a:r>
            <a:r>
              <a:rPr b="1" lang="zh-TW" sz="1600">
                <a:solidFill>
                  <a:srgbClr val="FF0000"/>
                </a:solidFill>
              </a:rPr>
              <a:t>10 minutes</a:t>
            </a:r>
            <a:r>
              <a:rPr lang="zh-TW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shell script</a:t>
            </a:r>
            <a:r>
              <a:rPr lang="zh-TW" sz="1600"/>
              <a:t>裡面請寫</a:t>
            </a:r>
            <a:r>
              <a:rPr b="1" lang="zh-TW" sz="1600">
                <a:solidFill>
                  <a:srgbClr val="FF0000"/>
                </a:solidFill>
              </a:rPr>
              <a:t>相對路徑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</a:rPr>
              <a:t>HW3-2, 3-3格式會在之後釋出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3"/>
          <p:cNvSpPr txBox="1"/>
          <p:nvPr>
            <p:ph type="title"/>
          </p:nvPr>
        </p:nvSpPr>
        <p:spPr>
          <a:xfrm>
            <a:off x="311700" y="1736383"/>
            <a:ext cx="8520599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7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Q&amp;A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09" name="Google Shape;409;p63"/>
          <p:cNvSpPr txBox="1"/>
          <p:nvPr>
            <p:ph idx="1" type="body"/>
          </p:nvPr>
        </p:nvSpPr>
        <p:spPr>
          <a:xfrm>
            <a:off x="311700" y="3631428"/>
            <a:ext cx="8520599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ntu.ml</a:t>
            </a:r>
            <a:r>
              <a:rPr lang="zh-TW" sz="2400">
                <a:solidFill>
                  <a:srgbClr val="0C343D"/>
                </a:solidFill>
              </a:rPr>
              <a:t>ds</a:t>
            </a: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ta@gmail.com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8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Outline 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3" name="Google Shape;143;p28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Timeline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Task Descriptions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Model &amp; Training tips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Submission &amp; Rules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Q&amp;A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Timeline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Three Parts in HW3</a:t>
            </a:r>
            <a:endParaRPr/>
          </a:p>
        </p:txBody>
      </p:sp>
      <p:sp>
        <p:nvSpPr>
          <p:cNvPr id="154" name="Google Shape;154;p30"/>
          <p:cNvSpPr txBox="1"/>
          <p:nvPr>
            <p:ph idx="1" type="body"/>
          </p:nvPr>
        </p:nvSpPr>
        <p:spPr>
          <a:xfrm>
            <a:off x="311700" y="1688424"/>
            <a:ext cx="8520600" cy="5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(3-1) Image Generation</a:t>
            </a:r>
            <a:endParaRPr sz="20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(3-2) Text-to-Image Generation</a:t>
            </a:r>
            <a:endParaRPr sz="24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(3-3) Style Transfer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Schedule</a:t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688424"/>
            <a:ext cx="8520600" cy="48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</a:t>
            </a:r>
            <a:r>
              <a:rPr lang="zh-TW" sz="2400"/>
              <a:t>/4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HW3-1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5/11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5/18: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HW3-3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6/8: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All HW3 due (including HW3-1, HW3-2, HW3-3)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</a:pPr>
            <a:r>
              <a:rPr lang="zh-TW" sz="2400"/>
              <a:t>上台分享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2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Task Descriptions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HW3-1: Image Generation </a:t>
            </a:r>
            <a:r>
              <a:rPr lang="zh-TW" sz="1400"/>
              <a:t>2</a:t>
            </a:r>
            <a:r>
              <a:rPr lang="zh-TW" sz="1400"/>
              <a:t>/2</a:t>
            </a:r>
            <a:endParaRPr sz="1400"/>
          </a:p>
        </p:txBody>
      </p:sp>
      <p:sp>
        <p:nvSpPr>
          <p:cNvPr id="171" name="Google Shape;171;p33"/>
          <p:cNvSpPr txBox="1"/>
          <p:nvPr>
            <p:ph idx="1" type="body"/>
          </p:nvPr>
        </p:nvSpPr>
        <p:spPr>
          <a:xfrm>
            <a:off x="311700" y="1459824"/>
            <a:ext cx="8520600" cy="4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2" name="Google Shape;172;p33"/>
          <p:cNvSpPr/>
          <p:nvPr/>
        </p:nvSpPr>
        <p:spPr>
          <a:xfrm>
            <a:off x="2266625" y="2365513"/>
            <a:ext cx="1957800" cy="8949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  Bird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Generative Model</a:t>
            </a:r>
            <a:endParaRPr b="1" sz="1600"/>
          </a:p>
        </p:txBody>
      </p:sp>
      <p:sp>
        <p:nvSpPr>
          <p:cNvPr id="173" name="Google Shape;173;p33"/>
          <p:cNvSpPr/>
          <p:nvPr/>
        </p:nvSpPr>
        <p:spPr>
          <a:xfrm>
            <a:off x="4556350" y="2645288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9563" y="2213112"/>
            <a:ext cx="1197812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861" y="3975325"/>
            <a:ext cx="1279226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33"/>
          <p:cNvSpPr/>
          <p:nvPr/>
        </p:nvSpPr>
        <p:spPr>
          <a:xfrm>
            <a:off x="2225913" y="4044700"/>
            <a:ext cx="1957800" cy="8949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Flower Generative Model</a:t>
            </a:r>
            <a:endParaRPr b="1" sz="1600"/>
          </a:p>
        </p:txBody>
      </p:sp>
      <p:sp>
        <p:nvSpPr>
          <p:cNvPr id="177" name="Google Shape;177;p33"/>
          <p:cNvSpPr/>
          <p:nvPr/>
        </p:nvSpPr>
        <p:spPr>
          <a:xfrm>
            <a:off x="4591838" y="424827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